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E2CA"/>
          </a:solidFill>
        </a:fill>
      </a:tcStyle>
    </a:wholeTbl>
    <a:band2H>
      <a:tcTxStyle b="def" i="def"/>
      <a:tcStyle>
        <a:tcBdr/>
        <a:fill>
          <a:solidFill>
            <a:srgbClr val="FCF1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D3D6"/>
          </a:solidFill>
        </a:fill>
      </a:tcStyle>
    </a:wholeTbl>
    <a:band2H>
      <a:tcTxStyle b="def" i="def"/>
      <a:tcStyle>
        <a:tcBdr/>
        <a:fill>
          <a:solidFill>
            <a:srgbClr val="FAEA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ACECE"/>
          </a:solidFill>
        </a:fill>
      </a:tcStyle>
    </a:wholeTbl>
    <a:band2H>
      <a:tcTxStyle b="def" i="def"/>
      <a:tcStyle>
        <a:tcBdr/>
        <a:fill>
          <a:solidFill>
            <a:srgbClr val="F5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bg>
      <p:bgPr>
        <a:gradFill flip="none" rotWithShape="1">
          <a:gsLst>
            <a:gs pos="0">
              <a:srgbClr val="BFC4D3"/>
            </a:gs>
            <a:gs pos="12000">
              <a:srgbClr val="BF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-1" y="0"/>
            <a:ext cx="9144001" cy="513543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685800" y="3355847"/>
            <a:ext cx="8077200" cy="1673357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4700"/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685800" y="1828800"/>
            <a:ext cx="8077200" cy="149961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Tx/>
              <a:buSzTx/>
              <a:buNone/>
              <a:defRPr sz="2000">
                <a:solidFill>
                  <a:srgbClr val="FFFFFF"/>
                </a:solidFill>
              </a:defRPr>
            </a:lvl1pPr>
            <a:lvl2pPr marL="653141" indent="-195941">
              <a:buClrTx/>
              <a:defRPr sz="2000">
                <a:solidFill>
                  <a:srgbClr val="FFFFFF"/>
                </a:solidFill>
              </a:defRPr>
            </a:lvl2pPr>
            <a:lvl3pPr marL="958596" indent="-190500">
              <a:buClrTx/>
              <a:defRPr sz="2000">
                <a:solidFill>
                  <a:srgbClr val="FFFFFF"/>
                </a:solidFill>
              </a:defRPr>
            </a:lvl3pPr>
            <a:lvl4pPr marL="1216152" indent="-182880">
              <a:buClrTx/>
              <a:defRPr sz="2000">
                <a:solidFill>
                  <a:srgbClr val="FFFFFF"/>
                </a:solidFill>
              </a:defRPr>
            </a:lvl4pPr>
            <a:lvl5pPr marL="1426463" indent="-182880">
              <a:buClrTx/>
              <a:defRPr sz="20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/>
          <p:nvPr/>
        </p:nvSpPr>
        <p:spPr>
          <a:xfrm>
            <a:off x="0" y="5128333"/>
            <a:ext cx="9144000" cy="457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Text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6598918" y="0"/>
            <a:ext cx="45725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10160" dir="10800000">
              <a:srgbClr val="000000">
                <a:alpha val="6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6647687" y="0"/>
            <a:ext cx="2514606" cy="6858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113" name="Title Text"/>
          <p:cNvSpPr txBox="1"/>
          <p:nvPr>
            <p:ph type="title"/>
          </p:nvPr>
        </p:nvSpPr>
        <p:spPr>
          <a:xfrm>
            <a:off x="6781800" y="274639"/>
            <a:ext cx="1905000" cy="5851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4" name="Body Level One…"/>
          <p:cNvSpPr txBox="1"/>
          <p:nvPr>
            <p:ph type="body" idx="1"/>
          </p:nvPr>
        </p:nvSpPr>
        <p:spPr>
          <a:xfrm>
            <a:off x="457200" y="304800"/>
            <a:ext cx="6019800" cy="585152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gradFill flip="none" rotWithShape="1">
          <a:gsLst>
            <a:gs pos="0">
              <a:srgbClr val="BFC4D3"/>
            </a:gs>
            <a:gs pos="12000">
              <a:srgbClr val="BF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26025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34" name="Shape 34"/>
          <p:cNvSpPr/>
          <p:nvPr/>
        </p:nvSpPr>
        <p:spPr>
          <a:xfrm>
            <a:off x="0" y="2602520"/>
            <a:ext cx="9144000" cy="457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49808" y="118871"/>
            <a:ext cx="8013194" cy="163677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700"/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sz="quarter" idx="1"/>
          </p:nvPr>
        </p:nvSpPr>
        <p:spPr>
          <a:xfrm>
            <a:off x="740662" y="1828800"/>
            <a:ext cx="8022340" cy="685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Tx/>
              <a:buSzTx/>
              <a:buNone/>
              <a:defRPr sz="2000">
                <a:solidFill>
                  <a:srgbClr val="FFFFFF"/>
                </a:solidFill>
              </a:defRPr>
            </a:lvl1pPr>
            <a:lvl2pPr marL="653141" indent="-195941">
              <a:buClrTx/>
              <a:defRPr sz="2000">
                <a:solidFill>
                  <a:srgbClr val="FFFFFF"/>
                </a:solidFill>
              </a:defRPr>
            </a:lvl2pPr>
            <a:lvl3pPr marL="958596" indent="-190500">
              <a:buClrTx/>
              <a:defRPr sz="2000">
                <a:solidFill>
                  <a:srgbClr val="FFFFFF"/>
                </a:solidFill>
              </a:defRPr>
            </a:lvl3pPr>
            <a:lvl4pPr marL="1216152" indent="-182880">
              <a:buClrTx/>
              <a:defRPr sz="2000">
                <a:solidFill>
                  <a:srgbClr val="FFFFFF"/>
                </a:solidFill>
              </a:defRPr>
            </a:lvl4pPr>
            <a:lvl5pPr marL="1426463" indent="-182880">
              <a:buClrTx/>
              <a:defRPr sz="20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5" name="Body Level One…"/>
          <p:cNvSpPr txBox="1"/>
          <p:nvPr>
            <p:ph type="body" sz="half" idx="1"/>
          </p:nvPr>
        </p:nvSpPr>
        <p:spPr>
          <a:xfrm>
            <a:off x="457200" y="1773933"/>
            <a:ext cx="4038600" cy="462382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77238" indent="-320038">
              <a:defRPr sz="2800"/>
            </a:lvl2pPr>
            <a:lvl3pPr marL="1088136" indent="-320038">
              <a:defRPr sz="2800"/>
            </a:lvl3pPr>
            <a:lvl4pPr marL="1317752" indent="-284480">
              <a:defRPr sz="2800"/>
            </a:lvl4pPr>
            <a:lvl5pPr marL="1528063" indent="-284480"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457200" y="1698986"/>
            <a:ext cx="4040188" cy="71536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cap="all" sz="2300"/>
            </a:lvl1pPr>
            <a:lvl2pPr marL="682532" indent="-225332">
              <a:buClrTx/>
              <a:defRPr cap="all" sz="2300"/>
            </a:lvl2pPr>
            <a:lvl3pPr marL="987171" indent="-219075">
              <a:buClrTx/>
              <a:defRPr cap="all" sz="2300"/>
            </a:lvl3pPr>
            <a:lvl4pPr marL="1243583" indent="-210311">
              <a:buClrTx/>
              <a:defRPr cap="all" sz="2300"/>
            </a:lvl4pPr>
            <a:lvl5pPr marL="1453894" indent="-210311">
              <a:buClrTx/>
              <a:defRPr cap="all" sz="23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/>
          <p:nvPr>
            <p:ph type="body" sz="quarter" idx="13"/>
          </p:nvPr>
        </p:nvSpPr>
        <p:spPr>
          <a:xfrm>
            <a:off x="4645025" y="1698986"/>
            <a:ext cx="4041775" cy="715361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 txBox="1"/>
          <p:nvPr>
            <p:ph type="title"/>
          </p:nvPr>
        </p:nvSpPr>
        <p:spPr>
          <a:xfrm>
            <a:off x="167837" y="152400"/>
            <a:ext cx="2523746" cy="97840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79" name="Body Level One…"/>
          <p:cNvSpPr txBox="1"/>
          <p:nvPr>
            <p:ph type="body" idx="1"/>
          </p:nvPr>
        </p:nvSpPr>
        <p:spPr>
          <a:xfrm>
            <a:off x="3019375" y="1743131"/>
            <a:ext cx="5920645" cy="455889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hape 80"/>
          <p:cNvSpPr/>
          <p:nvPr>
            <p:ph type="body" sz="quarter" idx="13"/>
          </p:nvPr>
        </p:nvSpPr>
        <p:spPr>
          <a:xfrm>
            <a:off x="167836" y="1730017"/>
            <a:ext cx="2468884" cy="457200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1" name="Shape 81"/>
          <p:cNvSpPr/>
          <p:nvPr/>
        </p:nvSpPr>
        <p:spPr>
          <a:xfrm>
            <a:off x="2855734" y="-1"/>
            <a:ext cx="45725" cy="145389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82" name="Shape 82"/>
          <p:cNvSpPr/>
          <p:nvPr/>
        </p:nvSpPr>
        <p:spPr>
          <a:xfrm>
            <a:off x="2855734" y="-1"/>
            <a:ext cx="45725" cy="145389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solidFill>
          <a:srgbClr val="D4D4D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Text"/>
          <p:cNvSpPr txBox="1"/>
          <p:nvPr>
            <p:ph type="title"/>
          </p:nvPr>
        </p:nvSpPr>
        <p:spPr>
          <a:xfrm>
            <a:off x="164592" y="155447"/>
            <a:ext cx="2525150" cy="97841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91" name="Shape 91"/>
          <p:cNvSpPr/>
          <p:nvPr>
            <p:ph type="pic" idx="13"/>
          </p:nvPr>
        </p:nvSpPr>
        <p:spPr>
          <a:xfrm>
            <a:off x="2903802" y="1484808"/>
            <a:ext cx="6247404" cy="53731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Body Level One…"/>
          <p:cNvSpPr txBox="1"/>
          <p:nvPr>
            <p:ph type="body" sz="quarter" idx="1"/>
          </p:nvPr>
        </p:nvSpPr>
        <p:spPr>
          <a:xfrm>
            <a:off x="164592" y="1728216"/>
            <a:ext cx="2468880" cy="457200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400"/>
            </a:lvl1pPr>
            <a:lvl2pPr marL="594358" indent="-137158">
              <a:buClrTx/>
              <a:defRPr sz="1400"/>
            </a:lvl2pPr>
            <a:lvl3pPr marL="901446" indent="-133350">
              <a:buClrTx/>
              <a:defRPr sz="1400"/>
            </a:lvl3pPr>
            <a:lvl4pPr marL="1161288" indent="-128016">
              <a:buClrTx/>
              <a:defRPr sz="1400"/>
            </a:lvl4pPr>
            <a:lvl5pPr marL="1371599" indent="-128016">
              <a:buClrTx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hape 93"/>
          <p:cNvSpPr/>
          <p:nvPr/>
        </p:nvSpPr>
        <p:spPr>
          <a:xfrm>
            <a:off x="2855734" y="0"/>
            <a:ext cx="45725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94" name="Shape 94"/>
          <p:cNvSpPr/>
          <p:nvPr/>
        </p:nvSpPr>
        <p:spPr>
          <a:xfrm>
            <a:off x="2855734" y="0"/>
            <a:ext cx="45725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8908092" y="1193801"/>
            <a:ext cx="165101" cy="1778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435895"/>
            <a:ext cx="9144000" cy="457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-1" y="-4"/>
            <a:ext cx="9144001" cy="143374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457200" y="155447"/>
            <a:ext cx="8229600" cy="1252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775191"/>
            <a:ext cx="8229600" cy="4625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73160" y="6573519"/>
            <a:ext cx="165101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500" u="none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orbe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500" u="none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orbe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500" u="none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orbe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500" u="none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orbe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500" u="none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orbe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500" u="none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orbe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500" u="none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orbe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500" u="none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orbe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500" u="none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orbel"/>
        </a:defRPr>
      </a:lvl9pPr>
    </p:titleStyle>
    <p:bodyStyle>
      <a:lvl1pPr marL="438912" marR="0" indent="-32004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80000"/>
        <a:buFontTx/>
        <a:buChar char="◼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1pPr>
      <a:lvl2pPr marL="770706" marR="0" indent="-313506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9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2pPr>
      <a:lvl3pPr marL="1072896" marR="0" indent="-304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3pPr>
      <a:lvl4pPr marL="1325880" marR="0" indent="-2926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4pPr>
      <a:lvl5pPr marL="1536191" marR="0" indent="-2926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Tx/>
        <a:buChar char="⬥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5pPr>
      <a:lvl6pPr marL="1737360" marR="0" indent="-2926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6pPr>
      <a:lvl7pPr marL="1971038" marR="0" indent="-325116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7pPr>
      <a:lvl8pPr marL="2172205" marR="0" indent="-325116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8pPr>
      <a:lvl9pPr marL="2373375" marR="0" indent="-32511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turnitin.com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0" y="2590799"/>
            <a:ext cx="8077200" cy="2587758"/>
          </a:xfrm>
          <a:prstGeom prst="rect">
            <a:avLst/>
          </a:prstGeom>
        </p:spPr>
        <p:txBody>
          <a:bodyPr/>
          <a:lstStyle/>
          <a:p>
            <a:pPr/>
            <a:r>
              <a:t>Welcome to </a:t>
            </a:r>
            <a:br/>
            <a:r>
              <a:t>Mrs. Mekari’s Class</a:t>
            </a:r>
            <a:br/>
            <a:r>
              <a:t>NPHS 12CP English</a:t>
            </a:r>
          </a:p>
        </p:txBody>
      </p:sp>
      <p:pic>
        <p:nvPicPr>
          <p:cNvPr id="125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2614" y="0"/>
            <a:ext cx="2161390" cy="5181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609600" y="5184647"/>
            <a:ext cx="8077200" cy="167335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ABOUT YOUR TEACHER</a:t>
            </a:r>
          </a:p>
        </p:txBody>
      </p:sp>
      <p:sp>
        <p:nvSpPr>
          <p:cNvPr id="128" name="Shape 128"/>
          <p:cNvSpPr txBox="1"/>
          <p:nvPr>
            <p:ph type="body" idx="1"/>
          </p:nvPr>
        </p:nvSpPr>
        <p:spPr>
          <a:xfrm>
            <a:off x="381000" y="205515"/>
            <a:ext cx="8763000" cy="4724401"/>
          </a:xfrm>
          <a:prstGeom prst="rect">
            <a:avLst/>
          </a:prstGeom>
        </p:spPr>
        <p:txBody>
          <a:bodyPr/>
          <a:lstStyle/>
          <a:p>
            <a:pPr>
              <a:defRPr sz="1600" u="sng"/>
            </a:pPr>
            <a:r>
              <a:t>Education/Degrees</a:t>
            </a:r>
          </a:p>
          <a:p>
            <a:pPr>
              <a:defRPr sz="1600" u="sng"/>
            </a:pPr>
          </a:p>
          <a:p>
            <a:pPr>
              <a:defRPr sz="1600"/>
            </a:pPr>
            <a:r>
              <a:t>Pepperdine Graduate School of Education and Philosophy – </a:t>
            </a:r>
          </a:p>
          <a:p>
            <a:pPr>
              <a:defRPr sz="1600"/>
            </a:pPr>
            <a:r>
              <a:t>	MS Educational Leadership</a:t>
            </a:r>
          </a:p>
          <a:p>
            <a:pPr>
              <a:defRPr sz="1600"/>
            </a:pPr>
            <a:r>
              <a:t>	Preliminary Administrative Credential</a:t>
            </a:r>
          </a:p>
          <a:p>
            <a:pPr>
              <a:defRPr sz="1600"/>
            </a:pPr>
            <a:r>
              <a:t>California Lutheran University</a:t>
            </a:r>
          </a:p>
          <a:p>
            <a:pPr>
              <a:defRPr sz="1600"/>
            </a:pPr>
            <a:r>
              <a:t>	Clear Single Subject Credential – English</a:t>
            </a:r>
          </a:p>
          <a:p>
            <a:pPr>
              <a:defRPr sz="1600"/>
            </a:pPr>
            <a:r>
              <a:t>	Clear Multiple Subject Credential – Elementary</a:t>
            </a:r>
          </a:p>
          <a:p>
            <a:pPr>
              <a:defRPr sz="1600"/>
            </a:pPr>
            <a:r>
              <a:t>	BA – Liberal Studies</a:t>
            </a:r>
          </a:p>
          <a:p>
            <a:pPr>
              <a:defRPr sz="1600"/>
            </a:pPr>
          </a:p>
          <a:p>
            <a:pPr>
              <a:defRPr sz="1600" u="sng"/>
            </a:pPr>
            <a:r>
              <a:t>Work Experience</a:t>
            </a:r>
          </a:p>
          <a:p>
            <a:pPr>
              <a:defRPr sz="1600" u="sng"/>
            </a:pPr>
          </a:p>
          <a:p>
            <a:pPr>
              <a:defRPr sz="1600"/>
            </a:pPr>
            <a:r>
              <a:t>	Newbury Park High School – English (current)</a:t>
            </a:r>
          </a:p>
          <a:p>
            <a:pPr>
              <a:defRPr sz="1600"/>
            </a:pPr>
            <a:r>
              <a:t>	Pepperdine University – Adjunct Professor, Graduate School of </a:t>
            </a:r>
          </a:p>
          <a:p>
            <a:pPr>
              <a:defRPr sz="1600"/>
            </a:pPr>
            <a:r>
              <a:t>		Education and Psychology (current)</a:t>
            </a:r>
          </a:p>
          <a:p>
            <a:pPr>
              <a:defRPr sz="1600"/>
            </a:pPr>
            <a:r>
              <a:t>	Options For Youth Charter School, Curriculum Design (2007-2009)</a:t>
            </a:r>
          </a:p>
          <a:p>
            <a:pPr>
              <a:defRPr sz="1600"/>
            </a:pPr>
            <a:r>
              <a:t>	Westlake High School - English (2005 – 2007)</a:t>
            </a:r>
          </a:p>
          <a:p>
            <a:pPr>
              <a:defRPr sz="1600"/>
            </a:pPr>
            <a:r>
              <a:t>	West Valley Christian High School - English (2000-2005)</a:t>
            </a:r>
          </a:p>
          <a:p>
            <a:pPr>
              <a:defRPr sz="1600"/>
            </a:pPr>
            <a:r>
              <a:t>	Trinity Christian Elementary School – 5</a:t>
            </a:r>
            <a:r>
              <a:rPr baseline="30000"/>
              <a:t>th</a:t>
            </a:r>
            <a:r>
              <a:t>/6</a:t>
            </a:r>
            <a:r>
              <a:rPr baseline="30000"/>
              <a:t>th</a:t>
            </a:r>
            <a:r>
              <a:t> Grade (1995-2000)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685800" y="5184647"/>
            <a:ext cx="8077200" cy="1673352"/>
          </a:xfrm>
          <a:prstGeom prst="rect">
            <a:avLst/>
          </a:prstGeom>
        </p:spPr>
        <p:txBody>
          <a:bodyPr/>
          <a:lstStyle/>
          <a:p>
            <a:pPr/>
            <a:r>
              <a:t>BEST JOB IN THE WORLD …</a:t>
            </a:r>
            <a:br/>
            <a:r>
              <a:t>    (next to mom and wife!)</a:t>
            </a:r>
          </a:p>
        </p:txBody>
      </p:sp>
      <p:pic>
        <p:nvPicPr>
          <p:cNvPr id="131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762000"/>
            <a:ext cx="4191000" cy="3143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57800" y="304800"/>
            <a:ext cx="3068323" cy="23012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age3.jpeg" descr="image3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57800" y="2743200"/>
            <a:ext cx="2971800" cy="22288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graphicFrame>
        <p:nvGraphicFramePr>
          <p:cNvPr id="136" name="Table"/>
          <p:cNvGraphicFramePr/>
          <p:nvPr/>
        </p:nvGraphicFramePr>
        <p:xfrm>
          <a:off x="800909" y="1652555"/>
          <a:ext cx="7841458" cy="498410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{CF821DB8-F4EB-4A41-A1BA-3FCAFE7338EE}</a:tableStyleId>
              </a:tblPr>
              <a:tblGrid>
                <a:gridCol w="3918838"/>
                <a:gridCol w="3919443"/>
              </a:tblGrid>
              <a:tr h="253732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Quarter 1:  REFLECTING ON SOCIETY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Quarter 2:  FACING THE FUTURE AND CONFRONTING THE PAST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</a:tr>
              <a:tr h="2097190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Period:</a:t>
                      </a:r>
                      <a:r>
                        <a:rPr sz="900"/>
                        <a:t>  Anglo-Saxon 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Approximate Time Frame:  </a:t>
                      </a:r>
                      <a:r>
                        <a:rPr sz="900"/>
                        <a:t>1100 AD - 1400 AD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Anchor Texts: </a:t>
                      </a:r>
                      <a:r>
                        <a:rPr sz="900"/>
                        <a:t> 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from </a:t>
                      </a:r>
                      <a:r>
                        <a:rPr i="1"/>
                        <a:t>Beowulf</a:t>
                      </a:r>
                      <a:r>
                        <a:rPr i="1"/>
                        <a:t>   (Whole Group)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from </a:t>
                      </a:r>
                      <a:r>
                        <a:rPr i="1"/>
                        <a:t>The Canterbury Tales   (Small Group)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Writing Activities: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Expository Essay 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Personal Response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Creative Task(s)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Supplementary Texts: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Articles on Music as Social Commentary   (Independent Study)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Period:</a:t>
                      </a:r>
                      <a:r>
                        <a:rPr sz="900"/>
                        <a:t>  Renaissance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Approximate Time Frame:</a:t>
                      </a:r>
                      <a:r>
                        <a:rPr sz="900"/>
                        <a:t>  1500 AD - 1600 AD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Anchor Texts:</a:t>
                      </a:r>
                    </a:p>
                    <a:p>
                      <a:pPr marL="187325" indent="-187325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“Hamlet”   (Whole Group)</a:t>
                      </a:r>
                    </a:p>
                    <a:p>
                      <a:pPr marL="187325" indent="-187325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Sonnets - Spencer, Sidney, and Shakespeare   </a:t>
                      </a:r>
                      <a:r>
                        <a:rPr i="1"/>
                        <a:t>(Small Group)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Writing Activitiess</a:t>
                      </a:r>
                    </a:p>
                    <a:p>
                      <a:pPr marL="171450" indent="-171450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Expository Essay</a:t>
                      </a:r>
                    </a:p>
                    <a:p>
                      <a:pPr marL="171450" indent="-171450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Personal Response</a:t>
                      </a:r>
                    </a:p>
                    <a:p>
                      <a:pPr marL="171450" indent="-171450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Creative Task(s)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Supplementary Texts:</a:t>
                      </a:r>
                    </a:p>
                    <a:p>
                      <a:pPr marL="187325" indent="-187325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King James’ Bible selections  (Independent Study)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53732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Quarter 3:  DISCOVERING THE SELF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Quarter 4: SEEING THINGS NEW; VISIONARIES AND SKEPTICS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</a:tr>
              <a:tr h="2376018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Period:</a:t>
                      </a:r>
                      <a:r>
                        <a:rPr sz="900"/>
                        <a:t>  Romantic/Victorian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Approximate Time Frame: </a:t>
                      </a:r>
                      <a:r>
                        <a:rPr sz="900"/>
                        <a:t> 1800 AD- 1900 AD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Anchor Texts: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Dr. Jekyll and Mr. Hyde</a:t>
                      </a:r>
                      <a:r>
                        <a:t>   (Whole Group)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“The Imp of the Perverse”   (Small Group)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Scottish Poets - Burns and Bailee (Whole/Small Group)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Poetry of Suckley, Herrick, and Merrill (Whole/Small Group)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Writing Activities: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Expository Essay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Personal Response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Creative Task(s)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i="1" sz="900"/>
                        <a:t>Supplementary Texts: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Dickens and Bronte; Public Education  (Independent Study)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Period:</a:t>
                      </a:r>
                      <a:r>
                        <a:rPr sz="900"/>
                        <a:t>  Modern</a:t>
                      </a:r>
                      <a:r>
                        <a:rPr sz="900"/>
                        <a:t>/Post-Modern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Approximate Time Frame:</a:t>
                      </a:r>
                      <a:r>
                        <a:rPr sz="900"/>
                        <a:t>  1900’</a:t>
                      </a:r>
                      <a:r>
                        <a:rPr sz="900"/>
                        <a:t>s AD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Anchor Texts: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“The Importance of Being Earnest”   (Whole Group)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Brave New World   (Small Group)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sz="900"/>
                        <a:t>Essay Style: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Expository Essay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Personal Response</a:t>
                      </a:r>
                    </a:p>
                    <a:p>
                      <a:pPr marL="93344" indent="-93344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Creative Task(s)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 i="1" sz="900"/>
                        <a:t>Supplementary Texts:</a:t>
                      </a:r>
                    </a:p>
                    <a:p>
                      <a:pPr marL="171450" indent="-171450" algn="l" defTabSz="457200">
                        <a:buSzPct val="100000"/>
                        <a:buFont typeface="Helvetica Neue"/>
                        <a:buChar char="•"/>
                        <a:defRPr sz="9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Article on Dystopia in 21st Century  (Independent Study)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urse Grade Val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Grade Values</a:t>
            </a:r>
          </a:p>
        </p:txBody>
      </p:sp>
      <p:graphicFrame>
        <p:nvGraphicFramePr>
          <p:cNvPr id="139" name="Table"/>
          <p:cNvGraphicFramePr/>
          <p:nvPr/>
        </p:nvGraphicFramePr>
        <p:xfrm>
          <a:off x="1283088" y="1666421"/>
          <a:ext cx="6885863" cy="509029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653694"/>
                <a:gridCol w="823849"/>
                <a:gridCol w="2606443"/>
                <a:gridCol w="798699"/>
              </a:tblGrid>
              <a:tr h="253491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/>
                        <a:t>Term 1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/>
                        <a:t>Points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/>
                        <a:t>Term 2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b="1"/>
                        <a:t>Points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</a:tr>
              <a:tr h="288800"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Creative Task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Creative Task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</a:tr>
              <a:tr h="406019"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Q1 Boast (Beowulf)</a:t>
                      </a:r>
                    </a:p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Q1 Exemplum (Canterbury)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Q3 POE-try (E.A. Poe)</a:t>
                      </a:r>
                    </a:p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Q3 Advertisement (Dr. J &amp; Mr. H)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406019"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Q2 </a:t>
                      </a:r>
                      <a:r>
                        <a:t>Sonnets (Sonnets)</a:t>
                      </a:r>
                    </a:p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Q2 Soliloquy (Hamlet)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Q4 Modern Art Excerpt </a:t>
                      </a:r>
                      <a:r>
                        <a:rPr sz="700"/>
                        <a:t>(Surrealism)</a:t>
                      </a:r>
                    </a:p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Q4 Social Poem (War Poetry)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88800"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Literary Analysis Essay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Literary Analysis Essay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</a:tr>
              <a:tr h="253619"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Q1 Reflecting on Society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Q3 Discovering the Self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406019"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Q2 Facing the Future and Confronting the Past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Q4 Visionaries and Skeptics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88800"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Comparative Writing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Comparative Writing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satOff val="-11111"/>
                        <a:lumOff val="26470"/>
                      </a:schemeClr>
                    </a:solidFill>
                  </a:tcPr>
                </a:tc>
              </a:tr>
              <a:tr h="264267"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Music as Social Commentary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Public Education - Social Commentary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406019"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KJB - Social Commentary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457200">
                        <a:buSzPct val="100000"/>
                        <a:buFont typeface="Helvetica Neue"/>
                        <a:buChar char="•"/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Dystopia in 21st Century - Social Commentary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53619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Participation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Participation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53619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Quizzes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Quizzes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50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53619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BA First Term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BA Second Term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200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53619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Coursework Notebook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Coursework Notebook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53619"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Mid-Term Exam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200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Senior Reflection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68370"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1000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Final Exam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200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  <a:tr h="288800"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b="1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uFill>
                            <a:solidFill>
                              <a:srgbClr val="000000"/>
                            </a:solidFill>
                          </a:u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t>1200 pts.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EFE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pPr/>
            <a:r>
              <a:t>Classwork/Homework</a:t>
            </a:r>
          </a:p>
        </p:txBody>
      </p:sp>
      <p:sp>
        <p:nvSpPr>
          <p:cNvPr id="142" name="Shape 142"/>
          <p:cNvSpPr txBox="1"/>
          <p:nvPr>
            <p:ph type="body" idx="1"/>
          </p:nvPr>
        </p:nvSpPr>
        <p:spPr>
          <a:xfrm>
            <a:off x="457200" y="1773932"/>
            <a:ext cx="8229600" cy="4623823"/>
          </a:xfrm>
          <a:prstGeom prst="rect">
            <a:avLst/>
          </a:prstGeom>
        </p:spPr>
        <p:txBody>
          <a:bodyPr/>
          <a:lstStyle/>
          <a:p>
            <a:pPr marL="425744" indent="-310438" defTabSz="886968">
              <a:defRPr sz="2716"/>
            </a:pPr>
            <a:r>
              <a:t>Coursework Notebook - This will contain all lecture notes, in class writing and drafting assignments, and miscellaneous activities.</a:t>
            </a:r>
          </a:p>
          <a:p>
            <a:pPr marL="425744" indent="-310438" defTabSz="886968">
              <a:defRPr sz="2716"/>
            </a:pPr>
            <a:r>
              <a:t>Be prepared with all reading completed and ready to discuss</a:t>
            </a:r>
          </a:p>
          <a:p>
            <a:pPr marL="425744" indent="-310438" defTabSz="886968">
              <a:defRPr sz="2716"/>
            </a:pPr>
            <a:r>
              <a:t>Submit work to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turnitin.com</a:t>
            </a:r>
            <a:r>
              <a:t> in a timely manner.  Work submitted late will be given credit at teacher’s discretion.</a:t>
            </a:r>
          </a:p>
          <a:p>
            <a:pPr marL="425744" indent="-310438" defTabSz="886968">
              <a:defRPr sz="2716"/>
            </a:pPr>
            <a:r>
              <a:t>Use class time wisely, and there will rarely be homework.</a:t>
            </a:r>
          </a:p>
          <a:p>
            <a:pPr marL="425744" indent="-310438" defTabSz="886968">
              <a:defRPr sz="2716"/>
            </a:pPr>
            <a:r>
              <a:t>Benchmark Assessment - This research paper is imperative to passing this class. It is constructed over a three month period and is primarily done at home.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pPr/>
            <a:r>
              <a:t>Assessments</a:t>
            </a:r>
          </a:p>
        </p:txBody>
      </p:sp>
      <p:sp>
        <p:nvSpPr>
          <p:cNvPr id="145" name="Shape 145"/>
          <p:cNvSpPr txBox="1"/>
          <p:nvPr>
            <p:ph type="body" idx="1"/>
          </p:nvPr>
        </p:nvSpPr>
        <p:spPr>
          <a:xfrm>
            <a:off x="457200" y="1773932"/>
            <a:ext cx="8229600" cy="4623823"/>
          </a:xfrm>
          <a:prstGeom prst="rect">
            <a:avLst/>
          </a:prstGeom>
        </p:spPr>
        <p:txBody>
          <a:bodyPr/>
          <a:lstStyle/>
          <a:p>
            <a:pPr/>
            <a:r>
              <a:rPr b="1"/>
              <a:t>Expository Essay:</a:t>
            </a:r>
            <a:r>
              <a:t>  Students will complete one 4-6 paragraph essay per unit of instruction.  100 pts.</a:t>
            </a:r>
          </a:p>
          <a:p>
            <a:pPr/>
            <a:r>
              <a:rPr b="1"/>
              <a:t>Creative Task(s): </a:t>
            </a:r>
            <a:r>
              <a:t> Students will write two creative tasks per unit that model the selections studied. 50 pts.</a:t>
            </a:r>
          </a:p>
          <a:p>
            <a:pPr/>
            <a:r>
              <a:rPr b="1"/>
              <a:t>Oral Presentation: </a:t>
            </a:r>
            <a:r>
              <a:t> Students will give an oral presentation of the creative tasks in Term 1.</a:t>
            </a:r>
          </a:p>
          <a:p>
            <a:pPr/>
            <a:r>
              <a:rPr b="1"/>
              <a:t>Personal Response:</a:t>
            </a:r>
            <a:r>
              <a:t> Students will write a short reflective response to a topic worthy of social commentary for each unit. 50 pts.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pPr/>
            <a:r>
              <a:t>Stay Connected</a:t>
            </a:r>
          </a:p>
        </p:txBody>
      </p:sp>
      <p:sp>
        <p:nvSpPr>
          <p:cNvPr id="148" name="Shape 148"/>
          <p:cNvSpPr txBox="1"/>
          <p:nvPr>
            <p:ph type="body" idx="1"/>
          </p:nvPr>
        </p:nvSpPr>
        <p:spPr>
          <a:xfrm>
            <a:off x="457200" y="1773932"/>
            <a:ext cx="8229600" cy="4623823"/>
          </a:xfrm>
          <a:prstGeom prst="rect">
            <a:avLst/>
          </a:prstGeom>
        </p:spPr>
        <p:txBody>
          <a:bodyPr/>
          <a:lstStyle/>
          <a:p>
            <a:pPr/>
            <a:r>
              <a:t>Talk to your student!</a:t>
            </a:r>
          </a:p>
          <a:p>
            <a:pPr/>
            <a:r>
              <a:t>Encourage them to advocate for themselves.</a:t>
            </a:r>
          </a:p>
          <a:p>
            <a:pPr/>
            <a:r>
              <a:t>Use my website to stay informed on agenda items and homework.  </a:t>
            </a:r>
          </a:p>
          <a:p>
            <a:pPr lvl="1" marL="777240" indent="-320040">
              <a:buSzPct val="80000"/>
              <a:buChar char="◼"/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t>http://smekarinphs.weebly.com</a:t>
            </a:r>
            <a:endParaRPr u="none">
              <a:solidFill>
                <a:srgbClr val="000000"/>
              </a:solidFill>
              <a:uFillTx/>
            </a:endParaRPr>
          </a:p>
          <a:p>
            <a:pPr/>
            <a:r>
              <a:t>Q will be updated each progress period (approximately the 4 week mark).</a:t>
            </a:r>
          </a:p>
          <a:p>
            <a:pPr/>
            <a:r>
              <a:t>Practice will not always be graded - this is why we keep notebooks.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04800" y="118871"/>
            <a:ext cx="8458200" cy="1636779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What Do I Expect From My Students?</a:t>
            </a:r>
          </a:p>
        </p:txBody>
      </p:sp>
      <p:sp>
        <p:nvSpPr>
          <p:cNvPr id="151" name="Shape 151"/>
          <p:cNvSpPr txBox="1"/>
          <p:nvPr>
            <p:ph type="body" idx="1"/>
          </p:nvPr>
        </p:nvSpPr>
        <p:spPr>
          <a:xfrm>
            <a:off x="359664" y="2819400"/>
            <a:ext cx="8424672" cy="3733800"/>
          </a:xfrm>
          <a:prstGeom prst="rect">
            <a:avLst/>
          </a:prstGeom>
        </p:spPr>
        <p:txBody>
          <a:bodyPr/>
          <a:lstStyle/>
          <a:p>
            <a:pPr defTabSz="905255">
              <a:lnSpc>
                <a:spcPct val="120000"/>
              </a:lnSpc>
              <a:buClr>
                <a:schemeClr val="accent1"/>
              </a:buClr>
              <a:buSzPct val="80000"/>
              <a:buFont typeface="Arial"/>
              <a:buChar char="•"/>
              <a:defRPr sz="2376">
                <a:effectLst>
                  <a:outerShdw sx="100000" sy="100000" kx="0" ky="0" algn="b" rotWithShape="0" blurRad="37719" dist="37719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rPr>
                <a:solidFill>
                  <a:srgbClr val="FFFF00"/>
                </a:solidFill>
              </a:rPr>
              <a:t>Respect</a:t>
            </a:r>
            <a:r>
              <a:t> – </a:t>
            </a:r>
            <a:r>
              <a:rPr sz="2277"/>
              <a:t>for me, themselves, their peers, for literature, and for learning</a:t>
            </a:r>
            <a:endParaRPr sz="1485"/>
          </a:p>
          <a:p>
            <a:pPr defTabSz="905255">
              <a:lnSpc>
                <a:spcPct val="120000"/>
              </a:lnSpc>
              <a:buClr>
                <a:schemeClr val="accent1"/>
              </a:buClr>
              <a:buSzPct val="80000"/>
              <a:buFont typeface="Arial"/>
              <a:buChar char="•"/>
              <a:defRPr sz="2376">
                <a:effectLst>
                  <a:outerShdw sx="100000" sy="100000" kx="0" ky="0" algn="b" rotWithShape="0" blurRad="37719" dist="37719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rPr>
                <a:solidFill>
                  <a:srgbClr val="FFFF00"/>
                </a:solidFill>
              </a:rPr>
              <a:t>Honesty</a:t>
            </a:r>
            <a:r>
              <a:t> – academic honesty and personal integrity</a:t>
            </a:r>
            <a:endParaRPr sz="1485"/>
          </a:p>
          <a:p>
            <a:pPr defTabSz="905255">
              <a:lnSpc>
                <a:spcPct val="120000"/>
              </a:lnSpc>
              <a:buClr>
                <a:schemeClr val="accent1"/>
              </a:buClr>
              <a:buSzPct val="80000"/>
              <a:buFont typeface="Arial"/>
              <a:buChar char="•"/>
              <a:defRPr sz="2376">
                <a:effectLst>
                  <a:outerShdw sx="100000" sy="100000" kx="0" ky="0" algn="b" rotWithShape="0" blurRad="37719" dist="37719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rPr>
                <a:solidFill>
                  <a:srgbClr val="FFFF00"/>
                </a:solidFill>
              </a:rPr>
              <a:t>Attention </a:t>
            </a:r>
            <a:r>
              <a:t>– undivided attention and mutual respect</a:t>
            </a:r>
            <a:endParaRPr sz="1485"/>
          </a:p>
          <a:p>
            <a:pPr defTabSz="905255">
              <a:lnSpc>
                <a:spcPct val="120000"/>
              </a:lnSpc>
              <a:buClr>
                <a:schemeClr val="accent1"/>
              </a:buClr>
              <a:buSzPct val="80000"/>
              <a:buFont typeface="Arial"/>
              <a:buChar char="•"/>
              <a:defRPr sz="2376">
                <a:effectLst>
                  <a:outerShdw sx="100000" sy="100000" kx="0" ky="0" algn="b" rotWithShape="0" blurRad="37719" dist="37719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rPr>
                <a:solidFill>
                  <a:srgbClr val="FFFF00"/>
                </a:solidFill>
              </a:rPr>
              <a:t>Effort</a:t>
            </a:r>
            <a:r>
              <a:t> – the best they each have to give academically, personally, and creatively</a:t>
            </a:r>
            <a:endParaRPr sz="1485"/>
          </a:p>
          <a:p>
            <a:pPr defTabSz="905255">
              <a:lnSpc>
                <a:spcPct val="120000"/>
              </a:lnSpc>
              <a:buClr>
                <a:schemeClr val="accent1"/>
              </a:buClr>
              <a:buSzPct val="80000"/>
              <a:buFont typeface="Arial"/>
              <a:buChar char="•"/>
              <a:defRPr sz="2376">
                <a:effectLst>
                  <a:outerShdw sx="100000" sy="100000" kx="0" ky="0" algn="b" rotWithShape="0" blurRad="37719" dist="37719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rPr>
                <a:solidFill>
                  <a:srgbClr val="FFFF00"/>
                </a:solidFill>
              </a:rPr>
              <a:t>Creativity </a:t>
            </a:r>
            <a:r>
              <a:t>– in thinking, speaking, and writing</a:t>
            </a:r>
            <a:endParaRPr sz="1485"/>
          </a:p>
          <a:p>
            <a:pPr defTabSz="905255">
              <a:lnSpc>
                <a:spcPct val="120000"/>
              </a:lnSpc>
              <a:buClr>
                <a:schemeClr val="accent1"/>
              </a:buClr>
              <a:buSzPct val="80000"/>
              <a:buFont typeface="Arial"/>
              <a:buChar char="•"/>
              <a:defRPr sz="2376">
                <a:effectLst>
                  <a:outerShdw sx="100000" sy="100000" kx="0" ky="0" algn="b" rotWithShape="0" blurRad="37719" dist="37719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rPr>
                <a:solidFill>
                  <a:srgbClr val="FFFF00"/>
                </a:solidFill>
              </a:rPr>
              <a:t>Voice</a:t>
            </a:r>
            <a:r>
              <a:t> – speak up, student opinions are valid and will be heard and respected</a:t>
            </a:r>
            <a:endParaRPr sz="1485"/>
          </a:p>
          <a:p>
            <a:pPr defTabSz="905255">
              <a:lnSpc>
                <a:spcPct val="120000"/>
              </a:lnSpc>
              <a:buClr>
                <a:schemeClr val="accent1"/>
              </a:buClr>
              <a:buSzPct val="80000"/>
              <a:buFont typeface="Arial"/>
              <a:buChar char="•"/>
              <a:defRPr sz="2376">
                <a:effectLst>
                  <a:outerShdw sx="100000" sy="100000" kx="0" ky="0" algn="b" rotWithShape="0" blurRad="37719" dist="37719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rPr>
                <a:solidFill>
                  <a:srgbClr val="FFFF00"/>
                </a:solidFill>
              </a:rPr>
              <a:t>Patience</a:t>
            </a:r>
            <a:r>
              <a:t> – bumps, adjustments, and delays are inevitable!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dule">
  <a:themeElements>
    <a:clrScheme name="Modu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0000FF"/>
      </a:hlink>
      <a:folHlink>
        <a:srgbClr val="FF00FF"/>
      </a:folHlink>
    </a:clrScheme>
    <a:fontScheme name="Modul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8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8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ule">
  <a:themeElements>
    <a:clrScheme name="Modu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0000FF"/>
      </a:hlink>
      <a:folHlink>
        <a:srgbClr val="FF00FF"/>
      </a:folHlink>
    </a:clrScheme>
    <a:fontScheme name="Modul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8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8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