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+mj-lt"/>
                <a:ea typeface="+mj-ea"/>
                <a:cs typeface="+mj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1 Essay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Unit 1 Essay Review</a:t>
            </a:r>
          </a:p>
        </p:txBody>
      </p:sp>
      <p:sp>
        <p:nvSpPr>
          <p:cNvPr id="120" name="12 CP - British Literatur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 CP - British Literature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4959" y="5852557"/>
            <a:ext cx="6994882" cy="3426479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244a229-493a-4592-be0e-76ac7194b1d0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2"/>
          <a:stretch/>
        </p:blipFill>
        <p:spPr bwMode="auto">
          <a:xfrm>
            <a:off x="1009474" y="1901297"/>
            <a:ext cx="11080643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249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5d61fc-04f4-414c-abab-d45f7c7ea217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4" b="5043"/>
          <a:stretch/>
        </p:blipFill>
        <p:spPr bwMode="auto">
          <a:xfrm>
            <a:off x="501474" y="1682044"/>
            <a:ext cx="11646088" cy="57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249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978392b-5765-438b-99d6-d8002f9c4cd6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9981"/>
          <a:stretch/>
        </p:blipFill>
        <p:spPr bwMode="auto">
          <a:xfrm>
            <a:off x="885296" y="982133"/>
            <a:ext cx="11082085" cy="732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2590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7cf2cfb-ef50-4084-ac32-9074b6df13d3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1" b="16895"/>
          <a:stretch/>
        </p:blipFill>
        <p:spPr bwMode="auto">
          <a:xfrm>
            <a:off x="1009473" y="1941689"/>
            <a:ext cx="11004884" cy="3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998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1639c42-e25c-4da5-8526-fdb05141b7ca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2"/>
          <a:stretch/>
        </p:blipFill>
        <p:spPr bwMode="auto">
          <a:xfrm>
            <a:off x="1077208" y="1241777"/>
            <a:ext cx="10901688" cy="685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860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01b2305-6cd8-496d-b983-2f9209a1d440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 b="13684"/>
          <a:stretch/>
        </p:blipFill>
        <p:spPr bwMode="auto">
          <a:xfrm>
            <a:off x="722489" y="970844"/>
            <a:ext cx="11053588" cy="67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316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Essay Housekeep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Essay Housekeeping</a:t>
            </a:r>
          </a:p>
        </p:txBody>
      </p:sp>
      <p:sp>
        <p:nvSpPr>
          <p:cNvPr id="124" name="FORMATTING…"/>
          <p:cNvSpPr txBox="1">
            <a:spLocks noGrp="1"/>
          </p:cNvSpPr>
          <p:nvPr>
            <p:ph type="body" sz="half" idx="1"/>
          </p:nvPr>
        </p:nvSpPr>
        <p:spPr>
          <a:xfrm>
            <a:off x="952499" y="2258554"/>
            <a:ext cx="5334003" cy="62865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486638">
              <a:spcBef>
                <a:spcPts val="3100"/>
              </a:spcBef>
              <a:buSzTx/>
              <a:buNone/>
              <a:defRPr sz="2254" u="sng"/>
            </a:pPr>
            <a:r>
              <a:t>FORMATTING</a:t>
            </a:r>
          </a:p>
          <a:p>
            <a:pPr marL="317372" indent="-317372" defTabSz="486638">
              <a:spcBef>
                <a:spcPts val="3100"/>
              </a:spcBef>
              <a:defRPr sz="2254"/>
            </a:pPr>
            <a:r>
              <a:t>Heading - Name, Period, Date?</a:t>
            </a:r>
          </a:p>
          <a:p>
            <a:pPr marL="317372" indent="-317372" defTabSz="486638">
              <a:spcBef>
                <a:spcPts val="3100"/>
              </a:spcBef>
              <a:defRPr sz="2254"/>
            </a:pPr>
            <a:r>
              <a:t>Standard Font?</a:t>
            </a:r>
          </a:p>
          <a:p>
            <a:pPr marL="317372" indent="-317372" defTabSz="486638">
              <a:spcBef>
                <a:spcPts val="3100"/>
              </a:spcBef>
              <a:defRPr sz="2254"/>
            </a:pPr>
            <a:r>
              <a:t>Creative Title?</a:t>
            </a:r>
          </a:p>
          <a:p>
            <a:pPr marL="317372" indent="-317372" defTabSz="486638">
              <a:spcBef>
                <a:spcPts val="3100"/>
              </a:spcBef>
              <a:defRPr sz="2254"/>
            </a:pPr>
            <a:r>
              <a:t>Double-spaced?</a:t>
            </a:r>
          </a:p>
          <a:p>
            <a:pPr marL="317372" indent="-317372" defTabSz="486638">
              <a:spcBef>
                <a:spcPts val="3100"/>
              </a:spcBef>
              <a:defRPr sz="2254"/>
            </a:pPr>
            <a:r>
              <a:t>No double gap between paragraphs?</a:t>
            </a:r>
          </a:p>
          <a:p>
            <a:pPr marL="317372" indent="-317372" defTabSz="486638">
              <a:spcBef>
                <a:spcPts val="3100"/>
              </a:spcBef>
              <a:defRPr sz="2254"/>
            </a:pPr>
            <a:r>
              <a:t>Indented paragraphs?</a:t>
            </a:r>
          </a:p>
          <a:p>
            <a:pPr marL="317372" indent="-317372" defTabSz="486638">
              <a:spcBef>
                <a:spcPts val="3100"/>
              </a:spcBef>
              <a:defRPr sz="2254"/>
            </a:pPr>
            <a:r>
              <a:t>Incorporate quotes?</a:t>
            </a:r>
          </a:p>
          <a:p>
            <a:pPr marL="317372" indent="-317372" defTabSz="486638">
              <a:spcBef>
                <a:spcPts val="3100"/>
              </a:spcBef>
              <a:defRPr sz="2254"/>
            </a:pPr>
            <a:r>
              <a:t>Citations</a:t>
            </a:r>
          </a:p>
        </p:txBody>
      </p:sp>
      <p:sp>
        <p:nvSpPr>
          <p:cNvPr id="125" name="MECHANICS…"/>
          <p:cNvSpPr txBox="1"/>
          <p:nvPr/>
        </p:nvSpPr>
        <p:spPr>
          <a:xfrm>
            <a:off x="6718299" y="2183247"/>
            <a:ext cx="5334002" cy="664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73201">
              <a:spcBef>
                <a:spcPts val="3000"/>
              </a:spcBef>
              <a:defRPr sz="2200" u="sng">
                <a:solidFill>
                  <a:srgbClr val="FFFFFF"/>
                </a:solidFill>
              </a:defRPr>
            </a:pPr>
            <a:r>
              <a:t>MECHANICS</a:t>
            </a:r>
          </a:p>
          <a:p>
            <a:pPr marL="308608" indent="-308608" algn="l" defTabSz="473201">
              <a:spcBef>
                <a:spcPts val="3000"/>
              </a:spcBef>
              <a:buSzPct val="75000"/>
              <a:buChar char="•"/>
              <a:defRPr sz="2200">
                <a:solidFill>
                  <a:srgbClr val="FFFFFF"/>
                </a:solidFill>
              </a:defRPr>
            </a:pPr>
            <a:r>
              <a:t>Sentences have capitals?</a:t>
            </a:r>
          </a:p>
          <a:p>
            <a:pPr marL="308608" indent="-308608" algn="l" defTabSz="473201">
              <a:spcBef>
                <a:spcPts val="3000"/>
              </a:spcBef>
              <a:buSzPct val="75000"/>
              <a:buChar char="•"/>
              <a:defRPr sz="2200">
                <a:solidFill>
                  <a:srgbClr val="FFFFFF"/>
                </a:solidFill>
              </a:defRPr>
            </a:pPr>
            <a:r>
              <a:t>Spelling? Look for the obvious!</a:t>
            </a:r>
          </a:p>
          <a:p>
            <a:pPr marL="308608" indent="-308608" algn="l" defTabSz="473201">
              <a:spcBef>
                <a:spcPts val="3000"/>
              </a:spcBef>
              <a:buSzPct val="75000"/>
              <a:buChar char="•"/>
              <a:defRPr sz="2200">
                <a:solidFill>
                  <a:srgbClr val="FFFFFF"/>
                </a:solidFill>
              </a:defRPr>
            </a:pPr>
            <a:r>
              <a:t>IM Speak?  NO!</a:t>
            </a:r>
          </a:p>
          <a:p>
            <a:pPr marL="308608" indent="-308608" algn="l" defTabSz="473201">
              <a:spcBef>
                <a:spcPts val="3000"/>
              </a:spcBef>
              <a:buSzPct val="75000"/>
              <a:buChar char="•"/>
              <a:defRPr sz="2200">
                <a:solidFill>
                  <a:srgbClr val="FFFFFF"/>
                </a:solidFill>
              </a:defRPr>
            </a:pPr>
            <a:r>
              <a:t>Contractions?  NO!</a:t>
            </a:r>
          </a:p>
          <a:p>
            <a:pPr marL="308608" indent="-308608" algn="l" defTabSz="473201">
              <a:spcBef>
                <a:spcPts val="3000"/>
              </a:spcBef>
              <a:buSzPct val="75000"/>
              <a:buChar char="•"/>
              <a:defRPr sz="2200">
                <a:solidFill>
                  <a:srgbClr val="FFFFFF"/>
                </a:solidFill>
              </a:defRPr>
            </a:pPr>
            <a:r>
              <a:t>Lower case “i” as a personal pronoun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… I will lose my mind!!!!</a:t>
            </a:r>
          </a:p>
          <a:p>
            <a:pPr marL="308608" indent="-308608" algn="l" defTabSz="473201">
              <a:spcBef>
                <a:spcPts val="3000"/>
              </a:spcBef>
              <a:buSzPct val="75000"/>
              <a:buChar char="•"/>
              <a:defRPr sz="2200">
                <a:solidFill>
                  <a:srgbClr val="FFFFFF"/>
                </a:solidFill>
              </a:defRPr>
            </a:pPr>
            <a:r>
              <a:t>Grammar - make sure you write what you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meant</a:t>
            </a:r>
            <a:r>
              <a:t> to write.</a:t>
            </a:r>
          </a:p>
          <a:p>
            <a:pPr marL="308608" indent="-308608" algn="l" defTabSz="473201">
              <a:spcBef>
                <a:spcPts val="3000"/>
              </a:spcBef>
              <a:buSzPct val="75000"/>
              <a:buChar char="•"/>
              <a:defRPr sz="2200">
                <a:solidFill>
                  <a:srgbClr val="FFFFFF"/>
                </a:solidFill>
              </a:defRPr>
            </a:pPr>
            <a:r>
              <a:t>Commas- And - Or - Nor - For But - Yet - So: Preceded by commas!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63148" y="1655166"/>
            <a:ext cx="5558472" cy="6570107"/>
          </a:xfrm>
          <a:prstGeom prst="rect">
            <a:avLst/>
          </a:prstGeom>
        </p:spPr>
      </p:pic>
      <p:sp>
        <p:nvSpPr>
          <p:cNvPr id="128" name="CONTENT…"/>
          <p:cNvSpPr txBox="1">
            <a:spLocks noGrp="1"/>
          </p:cNvSpPr>
          <p:nvPr>
            <p:ph type="body" sz="half" idx="1"/>
          </p:nvPr>
        </p:nvSpPr>
        <p:spPr>
          <a:xfrm>
            <a:off x="716584" y="739854"/>
            <a:ext cx="6005116" cy="8041693"/>
          </a:xfrm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3700"/>
              </a:spcBef>
              <a:buSzTx/>
              <a:buNone/>
              <a:defRPr sz="2700" u="sng"/>
            </a:pPr>
            <a:r>
              <a:t>CONTENT</a:t>
            </a:r>
          </a:p>
          <a:p>
            <a:pPr marL="377190" indent="-377190" defTabSz="578358">
              <a:spcBef>
                <a:spcPts val="3700"/>
              </a:spcBef>
              <a:defRPr sz="2700"/>
            </a:pPr>
            <a:r>
              <a:t>Does your opening paragraph have at LEAST 3 sentences?</a:t>
            </a:r>
          </a:p>
          <a:p>
            <a:pPr marL="377190" indent="-377190" defTabSz="578358">
              <a:spcBef>
                <a:spcPts val="3700"/>
              </a:spcBef>
              <a:defRPr sz="2700"/>
            </a:pPr>
            <a:r>
              <a:t>Does your closing paragraph have at LEAST 3 sentences?</a:t>
            </a:r>
          </a:p>
          <a:p>
            <a:pPr marL="754380" lvl="1" indent="-377190" defTabSz="578358">
              <a:spcBef>
                <a:spcPts val="3700"/>
              </a:spcBef>
              <a:defRPr sz="2700" i="1">
                <a:latin typeface="+mj-lt"/>
                <a:ea typeface="+mj-ea"/>
                <a:cs typeface="+mj-cs"/>
                <a:sym typeface="Helvetica"/>
              </a:defRPr>
            </a:pPr>
            <a:r>
              <a:t>If they have the minimum, consider adding more for depth.</a:t>
            </a:r>
          </a:p>
          <a:p>
            <a:pPr marL="377190" indent="-377190" defTabSz="578358">
              <a:spcBef>
                <a:spcPts val="3700"/>
              </a:spcBef>
              <a:defRPr sz="2700"/>
            </a:pPr>
            <a:r>
              <a:t>Do you have ENOUGH evidence to support your paragraph (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usually</a:t>
            </a:r>
            <a:r>
              <a:t> two quotes per)</a:t>
            </a:r>
          </a:p>
          <a:p>
            <a:pPr marL="377190" indent="-377190" defTabSz="578358">
              <a:spcBef>
                <a:spcPts val="3700"/>
              </a:spcBef>
              <a:defRPr sz="2700"/>
            </a:pPr>
            <a:r>
              <a:t>Do any of your paragraphs END on a quote?  NO!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62d2f44-a8bd-4809-95a5-397cbe15ccbb@nampr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8" y="377295"/>
            <a:ext cx="11521193" cy="864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164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9b3bb87-6d09-441c-ab52-21516a3e7022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b="3057"/>
          <a:stretch/>
        </p:blipFill>
        <p:spPr bwMode="auto">
          <a:xfrm>
            <a:off x="693384" y="451555"/>
            <a:ext cx="11374437" cy="804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271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c1d6c6e-384d-4737-9587-e41303db4d9b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51"/>
          <a:stretch/>
        </p:blipFill>
        <p:spPr bwMode="auto">
          <a:xfrm>
            <a:off x="1187715" y="2392209"/>
            <a:ext cx="10629370" cy="41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912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ea1b1c3-d547-4201-bf3e-76e6fe124a52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2" b="10721"/>
          <a:stretch/>
        </p:blipFill>
        <p:spPr bwMode="auto">
          <a:xfrm>
            <a:off x="1054629" y="1512710"/>
            <a:ext cx="10601737" cy="587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601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71a7bf9-e79f-416d-957f-d659e3e33f1b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/>
          <a:stretch/>
        </p:blipFill>
        <p:spPr bwMode="auto">
          <a:xfrm>
            <a:off x="1043340" y="654754"/>
            <a:ext cx="10878559" cy="802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61867" y="6175022"/>
            <a:ext cx="1862666" cy="9144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727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2fce93b-04c4-4c1b-881f-fb38cfc56321@namprd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" b="1832"/>
          <a:stretch/>
        </p:blipFill>
        <p:spPr bwMode="auto">
          <a:xfrm>
            <a:off x="885296" y="914401"/>
            <a:ext cx="10766320" cy="74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960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168</Words>
  <Application>Microsoft Office PowerPoint</Application>
  <PresentationFormat>Custom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Helvetica</vt:lpstr>
      <vt:lpstr>Helvetica Light</vt:lpstr>
      <vt:lpstr>Helvetica Neue</vt:lpstr>
      <vt:lpstr>Gradient</vt:lpstr>
      <vt:lpstr>Unit 1 Essay Review</vt:lpstr>
      <vt:lpstr>Essay Housekeeping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Essay Review</dc:title>
  <dc:creator>Mekari, Seana M</dc:creator>
  <cp:lastModifiedBy>Mekari, Seana M</cp:lastModifiedBy>
  <cp:revision>3</cp:revision>
  <dcterms:modified xsi:type="dcterms:W3CDTF">2020-02-18T20:26:48Z</dcterms:modified>
</cp:coreProperties>
</file>